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9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="" xmlns:p15="http://schemas.microsoft.com/office/powerpoint/2012/main" xmlns:go="http://customooxmlschemas.google.com/" roundtripDataSignature="AMtx7mglQYTZotTxVmZTcuBK1vSa7q+x5A==" r:id="rId19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1" clrIdx="0"/>
  <p:cmAuthor id="1" name="Κέντρο Ημέρας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931" autoAdjust="0"/>
  </p:normalViewPr>
  <p:slideViewPr>
    <p:cSldViewPr snapToGrid="0">
      <p:cViewPr varScale="1">
        <p:scale>
          <a:sx n="54" d="100"/>
          <a:sy n="54" d="100"/>
        </p:scale>
        <p:origin x="73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692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008402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Oggi parleremo della comunicazione in ambito sanitario, esploreremo le diverse forme e tipologie comunicative e vedremo come poter gestire le situazioni difficili con le persone affette da demenza.</a:t>
            </a: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3871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9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La comunicazione non riguarda solo il linguaggio. Gesti, movimenti ed espressioni facciali possono trasmettere un significato o aiutarti a far arrivare un messaggio. Il linguaggio del corpo ed il contatto fisico diventano molto importanti quando il linguaggio risulta compromesso in una persona con demenza. È importante incoraggiare la persona a comunicare ciò che desidera, in qualunque modo vi riesca. Ricorda, tutti troviamo frustrante non riuscire a comunicare in modo efficace o essere fraintesi. La comunicazione è un processo a doppio senso. In qualità di </a:t>
            </a:r>
            <a:r>
              <a:rPr lang="it-IT" sz="12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caregiver</a:t>
            </a:r>
            <a:r>
              <a:rPr lang="it-IT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di una persona con demenza probabilmente dovrai imparare ad "ascoltare" più attentamente. Potrebbe essere necessario divenire più consapevoli dei messaggi non verbali, come le espressioni facciali e il linguaggio del corpo. Potrebbe essere necessario utilizzare maggiormente il contatto fisico, come carezze rassicuranti sul braccio, o sorridere mentre si parla.</a:t>
            </a:r>
            <a:endParaRPr dirty="0"/>
          </a:p>
        </p:txBody>
      </p:sp>
      <p:sp>
        <p:nvSpPr>
          <p:cNvPr id="149" name="Google Shape;149;p9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05057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0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L'ascolto attivo può aiutare: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utilizzare il contatto visivo, incoraggiare a guardarvi quando uno di voi sta parlando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cercare di non interromperli, anche se si pensa di sapere ciò che stanno dicendo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Interrompere ciò che si sta facendo in modo da poter dare alla persona piena attenzione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ridurre al minimo le fonti di distrazione, come il televisore o la radio ad un volume troppo elevato,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ripetere i contenuti e chiedere conferma, o chiedere loro di ripetere quello che hanno detto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"ascolta" in un modo diverso – scuotere la testa, voltarsi o mormorare sono modi alternativi per dire di no o esprimere disapprovazione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8" name="Google Shape;158;p10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5591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1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Prima di concludere questa presentazione vorrei chiedervi di mettervi a coppie o in gruppi di tre persone e rispondere alle seguenti domande. L'idea è che dopo aver imparato come comunicare efficacemente con i professionisti della salute e gli anziani fragili, vorrei che vi confrontaste su come poter gestire diversamente una situazione difficile.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it-IT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it-IT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it-IT" dirty="0"/>
          </a:p>
        </p:txBody>
      </p:sp>
      <p:sp>
        <p:nvSpPr>
          <p:cNvPr id="167" name="Google Shape;167;p11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363503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73" name="Google Shape;17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72189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Questi sono gli argomenti che tratteremo oggi. Discuteremo delle diverse forme di comunicazione poiché è importante comprendere le basi della comunicazione prima di entrare nel dettaglio. Presenteremo poi i diversi stili di comunicazione al fine di divenire più consapevoli degli stili di comunicazione che utilizziamo nella nostra vita quotidiana e valutare quali si sono dimostrati utili e quali non ci hanno aiutato nei contesti sociali. Inoltre, discuteremo su come comunicare efficacemente nei diversi contesti come ad esempio durante una visita medica; esploreremo anche il campo della comunicazione con una persona con demenza, comunicazione che presenta molte sfide sia per gli operatori sanitari che per i </a:t>
            </a:r>
            <a:r>
              <a:rPr lang="it-IT" dirty="0" err="1"/>
              <a:t>caregiver</a:t>
            </a:r>
            <a:r>
              <a:rPr lang="it-IT" dirty="0"/>
              <a:t>.</a:t>
            </a:r>
            <a:endParaRPr dirty="0"/>
          </a:p>
        </p:txBody>
      </p:sp>
      <p:sp>
        <p:nvSpPr>
          <p:cNvPr id="94" name="Google Shape;94;p2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8619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Nella comunicazione verbale, siamo in grado di percepire e produrre il linguaggio attraverso le parole, l'elaborazione del pensiero, le nostre idee sul mondo e ciò che sperimentiamo, nonché attraverso i nostri sentimenti e stati d'animo. È la forma di comunicazione più ovvia, in cui tutto viene immediatamente espresso attraverso il linguaggio e l'informazione viene percepita dagli altri in ogni circostanza sociale.</a:t>
            </a:r>
            <a:endParaRPr lang="en-US" dirty="0"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</a:ext>
              </a:extLs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</a:ext>
              </a:extLs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La comunicazione non verbale funziona in modo leggermente diverso. Riguarda le informazioni che non vengono comunicate attraverso il linguaggio e la parola. Riguarda le informazioni veicolate e percepite attraverso il contatto visivo, la prossimità, i movimenti corporei ed il linguaggio del corpo in generale, come la postura e l'aspetto. Numerosi studi hanno dimostrato l’importanza della comunicazione non verbale nella trasmissione del messaggio.</a:t>
            </a:r>
            <a:endParaRPr dirty="0"/>
          </a:p>
        </p:txBody>
      </p:sp>
      <p:sp>
        <p:nvSpPr>
          <p:cNvPr id="101" name="Google Shape;101;p3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2557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5" name="Google Shape;115;p5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79371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5" name="Google Shape;115;p5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7791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sz="1000" dirty="0"/>
              <a:t>In uno stile aggressivo passivo, le persone di solito tendono a ritirarsi dal confronto o esprimere </a:t>
            </a:r>
            <a:r>
              <a:rPr lang="it-IT" sz="800" dirty="0"/>
              <a:t>qualsiasi tipo di emozione o opinioni personali. Di solito le persone tendono a mormorano piuttosto che affrontare la persona o il problema ... </a:t>
            </a:r>
            <a:r>
              <a:rPr lang="it-IT" sz="800" dirty="0" err="1"/>
              <a:t>ecc</a:t>
            </a:r>
            <a:endParaRPr lang="it-IT" sz="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5" name="Google Shape;115;p5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9428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La comunicazione assertiva permette di esprimere le proprie emozioni e sensazioni in merito ad una questione, in modo equilibrato, educato e socialmente accettabile. Nella comunicazione assertiva le persone dichiarano chiaramente i propri desideri e sentimenti </a:t>
            </a:r>
            <a:r>
              <a:rPr lang="it-IT" dirty="0" err="1"/>
              <a:t>ecc</a:t>
            </a:r>
            <a:r>
              <a:rPr lang="it-IT" dirty="0"/>
              <a:t> ...</a:t>
            </a:r>
            <a:endParaRPr dirty="0"/>
          </a:p>
        </p:txBody>
      </p:sp>
      <p:sp>
        <p:nvSpPr>
          <p:cNvPr id="123" name="Google Shape;123;p6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8447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7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arenR"/>
            </a:pPr>
            <a:r>
              <a:rPr lang="it-IT" sz="1200" i="1" baseline="0" dirty="0"/>
              <a:t>Comunicare con i professionisti della salute: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La relazione con un medico è una relazione molto personale basata sulla comunicazione e sulla fiducia. Nella scelta di un medico, la "chimica" tra voi due deve funzionare. Devi essere in grado di fidarti, e confidare al tuo medico le tue preoccupazioni per la salute della persona con demenza di cui ti stai prendendo cura. Il medico, a sua volta, dovrebbe ascoltarti darti opzioni e feedback e avere in mente il tuo interesse.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Ecco alcune cose che puoi fare per agevolare la costruzione di un rapporto efficace: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u="sng" baseline="0" dirty="0"/>
              <a:t>Essere organizzato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I medici sono impegnati, quindi devi capire come ottenere il massimo dal tempo limitato che hanno con te. Ciò significa che devi essere organizzato e focalizzato sui problemi che vuoi affrontare. Pensa in anticipo alle domande sulle quali vuoi ricevere una risposta. Annota e assegna priorità a quelle domande, evidenziando le tre o quattro principali che vuoi trattare.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u="sng" baseline="0" dirty="0"/>
              <a:t>Tieni con cura la documentazione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Fornisci al tuo medico informazioni precise e accurate sui sintomi e sui farmaci assunti dalla persona di cui ti prendi cura in modo che disponga degli strumenti necessari per una diagnosi accurata e per la prescrizione di un trattamento adeguato. Un elenco di farmaci e integratori che sta assumendo, i sintomi recenti e le date in cui sono comparsi, eventuali esami e nominativi di altri medici che stai vedendo possono essere informazioni utili da condividere con il tuo medico. Meglio riesci a comunicare le tue esigenze e preoccupazioni, migliore sarà la risposta del tuo medico.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u="sng" baseline="0" dirty="0"/>
              <a:t>Sii comprensivo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Trovare un equilibrio tra assertività, rispetto e comprensione. Sebbene sia importante far conoscere al medico le tue esigenze o mostrare insoddisfazione, è altrettanto importante esprimere apprezzamento per gli aspetti positivi della comunicazione e del trattamento.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u="sng" baseline="0" dirty="0"/>
              <a:t>Sapere come rimanere in contatto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Prima di terminare la visita, scopri il modo migliore per rimanere in contatto ad esempio chiedere un nuovo appuntamento in studio, tramite l'infermiera, via e-mail o lasciando messaggi telefonici.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="1" baseline="0" dirty="0"/>
              <a:t>Come posso rendere la visita dal medico il più produttiva possibile?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Porta una matita e un quaderno per prendere appunti.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Mantieni la discussione focalizzata, assicurandoti di affrontare le tue principali domande e preoccupazioni, sintomi e preoccupazioni.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Chiedi chiarimenti se non capisci cosa ti è stato detto o se hai ancora domande.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Chiedi spiegazioni sugli obiettivi del trattamento e sui possibili effetti collaterali.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Informa il tuo medico se stai vedendo altri medici o professionisti della salute.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Condividi le informazioni su eventuali test medici recenti.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Fatti valere e o chiedi a un amico o un familiare di sostenerti se le tue preoccupazioni non vengono affrontate.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 baseline="0" dirty="0"/>
              <a:t>Trova un equilibrio tra assertività, cordialità e comprensione.</a:t>
            </a:r>
            <a:endParaRPr sz="1200" baseline="0" dirty="0"/>
          </a:p>
        </p:txBody>
      </p:sp>
      <p:sp>
        <p:nvSpPr>
          <p:cNvPr id="131" name="Google Shape;131;p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8398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i="1" dirty="0"/>
              <a:t>b) Comunicare con persone anziane fragili o con demenza: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sz="1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Cerca di conversare con la persona di cui ti prendi cura, specialmente se </a:t>
            </a:r>
            <a:r>
              <a:rPr lang="it-IT" sz="1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noti che sta diminuendo il numero di conversazioni a cui dà inizio. Può essere d’aiuto: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sz="1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Parla in modo chiaro e lento utilizzando frasi brevi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Stabilire un contatto visivo con le persone mentre parlano o pongono domande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Dare loro il tempo di rispondere, perché potrebbero sentirsi sotto pressione se si tenta di accelerare le loro risposte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Incoraggiarli a partecipare alle conversazioni con gli altri, quando possibile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Lasciarli liberi di parlare del proprio benessere o dei loro problemi salute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Cerca di non trattarli con condiscendenza, o ridicolizzando ciò che dicono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Dai valore a ciò che dicono anche se non rispondono alla tua domanda o ciò che dicono sembra fuori contesto - mostra che li hai ascoltati e incoraggiali a fornire più informazioni sulla loro risposta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Fornisci loro delle semplici scelte - evita di fornire opzioni troppo complicate per loro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Usa altri modi di comunicare, ad esempio riformula le domande dal momento che non hanno più la capacità di fornire le risposte che erano soliti dare </a:t>
            </a:r>
            <a:endParaRPr dirty="0"/>
          </a:p>
        </p:txBody>
      </p:sp>
      <p:sp>
        <p:nvSpPr>
          <p:cNvPr id="140" name="Google Shape;140;p8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6515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5448FC1C-3541-4808-A6F1-0DFF36AF8777}"/>
              </a:ext>
            </a:extLst>
          </p:cNvPr>
          <p:cNvSpPr/>
          <p:nvPr/>
        </p:nvSpPr>
        <p:spPr>
          <a:xfrm>
            <a:off x="5180249" y="3215977"/>
            <a:ext cx="37634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buClrTx/>
            </a:pPr>
            <a:r>
              <a:rPr lang="it-IT" sz="6000" b="1" kern="1200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</a:rPr>
              <a:t>MODULO 1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9AE4387B-5135-4ECB-9983-BB2D349D4956}"/>
              </a:ext>
            </a:extLst>
          </p:cNvPr>
          <p:cNvSpPr/>
          <p:nvPr/>
        </p:nvSpPr>
        <p:spPr>
          <a:xfrm>
            <a:off x="4339451" y="452683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STEP 3</a:t>
            </a:r>
          </a:p>
          <a:p>
            <a:pPr lvl="0" algn="r">
              <a:buClrTx/>
            </a:pPr>
            <a:r>
              <a:rPr lang="it-IT" sz="3200" b="1" kern="1200" cap="all" dirty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COMPETENZE COMUNICATIVE IN AMBITO SANITARIO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9"/>
          <p:cNvSpPr txBox="1"/>
          <p:nvPr/>
        </p:nvSpPr>
        <p:spPr>
          <a:xfrm>
            <a:off x="467544" y="1340768"/>
            <a:ext cx="867645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9"/>
          <p:cNvSpPr txBox="1"/>
          <p:nvPr/>
        </p:nvSpPr>
        <p:spPr>
          <a:xfrm>
            <a:off x="179512" y="1489822"/>
            <a:ext cx="8784976" cy="5124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8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</a:t>
            </a:r>
            <a:r>
              <a:rPr lang="en-US" sz="28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 </a:t>
            </a:r>
            <a:r>
              <a:rPr lang="en-US" sz="2800" b="1" i="0" u="sng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caso</a:t>
            </a:r>
            <a:r>
              <a:rPr lang="en-US" sz="28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800" b="1" i="0" u="sng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comunicazione</a:t>
            </a:r>
            <a:r>
              <a:rPr lang="en-US" sz="28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i="0" u="sng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difficoltosa</a:t>
            </a:r>
            <a:endParaRPr sz="24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Quando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qualcuno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ha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difficoltà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livello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produzione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o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comprensione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verbale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cerca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di:</a:t>
            </a: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Essere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paziente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rimanere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calmo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Mantenere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un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tono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voce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positivo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amichevole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 </a:t>
            </a:r>
            <a:endParaRPr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Mantenere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una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distanza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rispettosa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 modo da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</a:t>
            </a: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intimidirli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Accarezzare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o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tenere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la mano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della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persona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mentre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parla</a:t>
            </a: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Rassicurarli</a:t>
            </a: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fargli sentire la nostra vicinanza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Osservare il linguaggio del corpo</a:t>
            </a:r>
            <a:endParaRPr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Ascoltare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ciò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dicono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4" name="Google Shape;154;p9"/>
          <p:cNvSpPr txBox="1"/>
          <p:nvPr/>
        </p:nvSpPr>
        <p:spPr>
          <a:xfrm>
            <a:off x="395536" y="281315"/>
            <a:ext cx="835292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3600"/>
            </a:pPr>
            <a:r>
              <a:rPr lang="it-IT" sz="32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Come comunicare con gli anziani fragili o con le persone con demenza?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"/>
          <p:cNvSpPr txBox="1"/>
          <p:nvPr/>
        </p:nvSpPr>
        <p:spPr>
          <a:xfrm>
            <a:off x="467544" y="1340768"/>
            <a:ext cx="867645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0"/>
          <p:cNvSpPr txBox="1"/>
          <p:nvPr/>
        </p:nvSpPr>
        <p:spPr>
          <a:xfrm>
            <a:off x="144379" y="1673374"/>
            <a:ext cx="8834862" cy="4801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8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Come </a:t>
            </a:r>
            <a:r>
              <a:rPr lang="en-US" sz="2800" b="1" i="0" u="sng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imparare</a:t>
            </a:r>
            <a:r>
              <a:rPr lang="en-US" sz="28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 </a:t>
            </a:r>
            <a:r>
              <a:rPr lang="en-US" sz="2800" b="1" i="0" u="sng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diventare</a:t>
            </a:r>
            <a:r>
              <a:rPr lang="en-US" sz="28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un </a:t>
            </a:r>
            <a:r>
              <a:rPr lang="en-US" sz="2800" b="1" i="0" u="sng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ascoltatore</a:t>
            </a:r>
            <a:r>
              <a:rPr lang="en-US" sz="28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i="0" u="sng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attivo</a:t>
            </a:r>
            <a:r>
              <a:rPr lang="en-US" sz="28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? </a:t>
            </a:r>
            <a:endParaRPr sz="2800" b="1" i="0" u="sng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Mantenere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contatto</a:t>
            </a:r>
            <a:r>
              <a:rPr lang="en-US" sz="2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oculare</a:t>
            </a:r>
            <a:endParaRPr lang="en-US" sz="2800" b="1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it-IT" sz="2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 interrompere</a:t>
            </a:r>
            <a:endParaRPr lang="it-IT" sz="2800" b="1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Smettere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fare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cose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</a:t>
            </a:r>
            <a:r>
              <a:rPr lang="en-US" sz="28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rivolgere</a:t>
            </a:r>
            <a:r>
              <a:rPr lang="en-US" sz="2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l’attenzione</a:t>
            </a:r>
            <a:r>
              <a:rPr lang="en-US" sz="2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alla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persona con cui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stiamo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parlando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it-IT" sz="2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Minimizzare</a:t>
            </a:r>
            <a:r>
              <a:rPr lang="it-IT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le possibili distrazioni ambientali</a:t>
            </a:r>
            <a:endParaRPr lang="it-IT" sz="2800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en-US" sz="28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Ripetere</a:t>
            </a:r>
            <a:r>
              <a:rPr lang="en-US" sz="2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</a:t>
            </a:r>
            <a:r>
              <a:rPr lang="en-US" sz="2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contenuti</a:t>
            </a:r>
            <a:r>
              <a:rPr lang="en-US" sz="2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per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verificare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se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è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compreso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accuratamente</a:t>
            </a:r>
            <a:endParaRPr lang="en-US" sz="28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en-US" sz="2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Utilizzare</a:t>
            </a:r>
            <a:r>
              <a:rPr lang="en-US" sz="2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la </a:t>
            </a:r>
            <a:r>
              <a:rPr lang="en-US" sz="2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comunicazione</a:t>
            </a:r>
            <a:r>
              <a:rPr lang="en-US" sz="2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non </a:t>
            </a:r>
            <a:r>
              <a:rPr lang="en-US" sz="2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verbale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Google Shape;154;p9">
            <a:extLst>
              <a:ext uri="{FF2B5EF4-FFF2-40B4-BE49-F238E27FC236}">
                <a16:creationId xmlns:a16="http://schemas.microsoft.com/office/drawing/2014/main" id="{6153FB2D-805E-4D63-84A5-2BA854535B83}"/>
              </a:ext>
            </a:extLst>
          </p:cNvPr>
          <p:cNvSpPr txBox="1"/>
          <p:nvPr/>
        </p:nvSpPr>
        <p:spPr>
          <a:xfrm>
            <a:off x="395536" y="281315"/>
            <a:ext cx="835292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3600"/>
            </a:pPr>
            <a:r>
              <a:rPr lang="it-IT" sz="32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Come comunicare con gli anziani fragili o con le persone con demenza?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"/>
          <p:cNvSpPr txBox="1"/>
          <p:nvPr/>
        </p:nvSpPr>
        <p:spPr>
          <a:xfrm>
            <a:off x="204281" y="2890411"/>
            <a:ext cx="3081844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40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Confronto in </a:t>
            </a:r>
            <a:r>
              <a:rPr lang="en-US" sz="40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gruppo</a:t>
            </a:r>
            <a:endParaRPr sz="4000" b="1" i="0" u="none" strike="noStrike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70" name="Google Shape;170;p11"/>
          <p:cNvSpPr txBox="1"/>
          <p:nvPr/>
        </p:nvSpPr>
        <p:spPr>
          <a:xfrm>
            <a:off x="3550596" y="282754"/>
            <a:ext cx="5389123" cy="7294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Immaginate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confrontarvi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con un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professionista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della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salute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vi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mette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alla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prova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o con un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anziano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condizione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fragilità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</a:p>
          <a:p>
            <a:pPr marL="114300"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 sz="2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Qual è la vostra esperienza e quali sono le aspettative in merito a questo incontro?</a:t>
            </a:r>
            <a:endParaRPr sz="2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1143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4572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Ora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avete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maggior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familiarità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con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strumenti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comunicazione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costruttiva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confrontatevi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come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poter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affrontare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questa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b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situazione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  <a:endParaRPr sz="2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457200" marR="0" lvl="0" indent="-190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1143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"/>
          <p:cNvSpPr txBox="1"/>
          <p:nvPr/>
        </p:nvSpPr>
        <p:spPr>
          <a:xfrm>
            <a:off x="1475756" y="4983213"/>
            <a:ext cx="6192487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GRAZIE DELL’ATTENZIONE!</a:t>
            </a:r>
            <a:endParaRPr sz="3200" b="1" i="0" u="none" strike="noStrike" cap="none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>
          <a:xfrm>
            <a:off x="-101700" y="2292722"/>
            <a:ext cx="3779888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Panoramica </a:t>
            </a:r>
            <a:r>
              <a:rPr lang="en-US" sz="36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degli</a:t>
            </a:r>
            <a:r>
              <a:rPr lang="en-US" sz="36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36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argomenti</a:t>
            </a:r>
            <a:endParaRPr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97" name="Google Shape;97;p2"/>
          <p:cNvSpPr txBox="1"/>
          <p:nvPr/>
        </p:nvSpPr>
        <p:spPr>
          <a:xfrm>
            <a:off x="3678188" y="735975"/>
            <a:ext cx="5380087" cy="5386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1. Forme di </a:t>
            </a:r>
            <a:r>
              <a:rPr lang="en-US" sz="2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Comunicazione</a:t>
            </a:r>
            <a:endParaRPr sz="28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zione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Verbale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lvl="0"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Comunicazione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Non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Verbale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114300" lvl="0">
              <a:buClr>
                <a:schemeClr val="dk1"/>
              </a:buClr>
              <a:buSzPts val="2400"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2. </a:t>
            </a:r>
            <a:r>
              <a:rPr lang="en-US" sz="2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Stili di </a:t>
            </a:r>
            <a:r>
              <a:rPr lang="en-US" sz="28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Comunicazione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Aggressiva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Passivo-aggressiva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Assertiva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1143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1143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3. Come </a:t>
            </a:r>
            <a:r>
              <a:rPr lang="en-US" sz="2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applicare</a:t>
            </a:r>
            <a:r>
              <a:rPr lang="en-US" sz="2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efficacemente</a:t>
            </a:r>
            <a:r>
              <a:rPr lang="en-US" sz="2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le </a:t>
            </a:r>
            <a:r>
              <a:rPr lang="en-US" sz="28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competenze</a:t>
            </a:r>
            <a:r>
              <a:rPr lang="en-US" sz="2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comunicative </a:t>
            </a:r>
            <a:r>
              <a:rPr lang="en-US" sz="2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con:</a:t>
            </a:r>
            <a:endParaRPr sz="20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Professionisti sanitari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Anziani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fragili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&amp;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persone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con </a:t>
            </a:r>
            <a:b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demenza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1057275" y="149730"/>
            <a:ext cx="7027342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Forme di </a:t>
            </a:r>
            <a:r>
              <a:rPr lang="en-US" sz="36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Comunicazione</a:t>
            </a:r>
            <a:endParaRPr sz="14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278495" y="1021052"/>
            <a:ext cx="4407805" cy="5601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 b="1" i="0" u="sng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Comunicazione</a:t>
            </a:r>
            <a:r>
              <a:rPr lang="en-US" sz="24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sng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Verbale</a:t>
            </a:r>
            <a:r>
              <a:rPr lang="en-US" sz="2200" b="0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</a:t>
            </a: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Parole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Pensieri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Idee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Emozioni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endParaRPr sz="22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 b="1" i="0" u="sng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</a:t>
            </a:r>
            <a:r>
              <a:rPr lang="en-US" sz="24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cazione</a:t>
            </a:r>
            <a:r>
              <a:rPr lang="en-US" sz="24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Non </a:t>
            </a:r>
            <a:br>
              <a:rPr lang="en-US" sz="2400" b="1" u="sng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US" sz="24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Verbale</a:t>
            </a:r>
            <a:r>
              <a:rPr lang="en-US" sz="2200" b="0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</a:t>
            </a: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Contatto oculare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it-IT" sz="22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Mimica facciale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Prossemica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Gestualità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Postura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Aspetto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5"/>
          <p:cNvSpPr txBox="1"/>
          <p:nvPr/>
        </p:nvSpPr>
        <p:spPr>
          <a:xfrm>
            <a:off x="521073" y="1126661"/>
            <a:ext cx="8101854" cy="5732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lvl="0" algn="ctr">
              <a:buClr>
                <a:schemeClr val="dk1"/>
              </a:buClr>
              <a:buSzPts val="2400"/>
            </a:pPr>
            <a:r>
              <a:rPr lang="en-US" sz="32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Aggressivo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lvl="0">
              <a:buClr>
                <a:schemeClr val="dk1"/>
              </a:buClr>
              <a:buSzPts val="2400"/>
            </a:pPr>
            <a:endParaRPr lang="en-US" sz="105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Cercare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dominare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altri</a:t>
            </a:r>
            <a:endParaRPr lang="en-US" sz="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Utilizzo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dell’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umiliazione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per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controllare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Criticare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incolpare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attaccare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altri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Essere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molto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impulsivi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Parlare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con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tono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 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voce alto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in modo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esigente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autoritario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Non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ascoltare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Interrompere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frequentemente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Mostrare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mancanza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empatia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confronti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b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delle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emozioni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altrui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1105771" y="223677"/>
            <a:ext cx="7217567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40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Stili </a:t>
            </a:r>
            <a:r>
              <a:rPr lang="en-US" sz="40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Comunicativi</a:t>
            </a:r>
            <a:endParaRPr sz="16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5"/>
          <p:cNvSpPr txBox="1"/>
          <p:nvPr/>
        </p:nvSpPr>
        <p:spPr>
          <a:xfrm>
            <a:off x="756395" y="1211423"/>
            <a:ext cx="7787529" cy="5232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lvl="0" algn="ctr">
              <a:buClr>
                <a:schemeClr val="dk1"/>
              </a:buClr>
              <a:buSzPts val="2400"/>
            </a:pPr>
            <a:r>
              <a:rPr lang="en-US" sz="3200" b="1" u="sng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Passivo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lvl="0">
              <a:buClr>
                <a:schemeClr val="dk1"/>
              </a:buClr>
              <a:buSzPts val="2400"/>
            </a:pPr>
            <a:endParaRPr lang="en-US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Permettere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propri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diritti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vengano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violati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ne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traggano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vantaggio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Incapacità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esprimere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le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proprie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opinioni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/di dire di no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Permettere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agli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altri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decidere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per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sè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Considerare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altri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migliori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sè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confronti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possibili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conflitti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Temere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giudizio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altrui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Bisogno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dell’approvazione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altrui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1105771" y="195102"/>
            <a:ext cx="721756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Stili </a:t>
            </a:r>
            <a:r>
              <a:rPr lang="en-US" sz="36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Comunicativi</a:t>
            </a:r>
            <a:endParaRPr sz="14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7466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5"/>
          <p:cNvSpPr txBox="1"/>
          <p:nvPr/>
        </p:nvSpPr>
        <p:spPr>
          <a:xfrm>
            <a:off x="192120" y="955733"/>
            <a:ext cx="8837579" cy="5878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it-IT" sz="2800" b="1" i="0" u="sng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Passivo-Aggressivo</a:t>
            </a:r>
            <a:endParaRPr sz="2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b="1" i="0" u="sng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Borbottare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tra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sè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sè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piuttosto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affrontare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la persona o </a:t>
            </a:r>
            <a:r>
              <a:rPr lang="en-US" sz="22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problema</a:t>
            </a:r>
            <a:r>
              <a:rPr lang="en-US" sz="2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it-IT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Avere </a:t>
            </a:r>
            <a:r>
              <a:rPr lang="it-IT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difficoltà nel riconoscimento della propria rabbia</a:t>
            </a:r>
            <a:endParaRPr sz="22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Usa</a:t>
            </a:r>
            <a:r>
              <a:rPr lang="en-US" sz="22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</a:t>
            </a:r>
            <a:r>
              <a:rPr lang="en-US" sz="2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espressioni</a:t>
            </a:r>
            <a:r>
              <a:rPr lang="en-US" sz="22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facciali</a:t>
            </a:r>
            <a:r>
              <a:rPr lang="en-US" sz="2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non </a:t>
            </a:r>
            <a:r>
              <a:rPr lang="en-US" sz="22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corrispondono</a:t>
            </a:r>
            <a:r>
              <a:rPr lang="en-US" sz="2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 </a:t>
            </a:r>
            <a:r>
              <a:rPr lang="en-US" sz="22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ciò</a:t>
            </a:r>
            <a:r>
              <a:rPr lang="en-US" sz="2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</a:t>
            </a:r>
            <a:r>
              <a:rPr lang="en-US" sz="22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prova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Essere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sarcastico</a:t>
            </a:r>
            <a:endParaRPr sz="22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Negare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l’esistenza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un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problema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Mostrarsi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cooperativo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mentre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realtà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cerca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disturbare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infastidire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l’altro</a:t>
            </a:r>
            <a:endParaRPr sz="22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Sabota</a:t>
            </a:r>
            <a:r>
              <a:rPr lang="it-IT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 </a:t>
            </a:r>
            <a:r>
              <a:rPr lang="it-IT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le azioni dell’altra persona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contatto</a:t>
            </a:r>
            <a:endParaRPr sz="22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Evitare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esprimere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propri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sentimenti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nei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b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confronti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dell’altro</a:t>
            </a:r>
            <a:endParaRPr sz="2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1105771" y="252252"/>
            <a:ext cx="721756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3600"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Stili </a:t>
            </a:r>
            <a:r>
              <a:rPr lang="en-US" sz="36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Comunicativi</a:t>
            </a:r>
            <a:endParaRPr lang="en-US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946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"/>
          <p:cNvSpPr txBox="1"/>
          <p:nvPr/>
        </p:nvSpPr>
        <p:spPr>
          <a:xfrm>
            <a:off x="422546" y="1173957"/>
            <a:ext cx="8435704" cy="5139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800" b="1" i="0" u="sng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Assertivo</a:t>
            </a:r>
            <a:endParaRPr lang="en-US" sz="2800" b="1" i="0" u="sng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Dichiarare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chiaramente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propri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desideri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sentimenti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Mostrare rispetto </a:t>
            </a: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per la persona a cui ci stiamo rivolgendo</a:t>
            </a:r>
            <a:endParaRPr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Ascoltare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con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attenzione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senza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interrompere</a:t>
            </a:r>
            <a:endParaRPr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Mantenere il contatto </a:t>
            </a: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oculare</a:t>
            </a:r>
            <a:endParaRPr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Parlare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con un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tono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voce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calmo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chiaro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 </a:t>
            </a:r>
            <a:endParaRPr sz="1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Sentirsi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connessi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gli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altri</a:t>
            </a:r>
            <a:endParaRPr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lvl="0">
              <a:lnSpc>
                <a:spcPct val="150000"/>
              </a:lnSpc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Sentirsi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competenti</a:t>
            </a:r>
            <a:r>
              <a:rPr lang="en-US" sz="24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sentire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avere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ontrollo</a:t>
            </a:r>
            <a:endParaRPr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Avere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una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postura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del proprio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corpo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rilassata</a:t>
            </a:r>
            <a:endParaRPr sz="1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7" name="Google Shape;127;p6"/>
          <p:cNvSpPr txBox="1"/>
          <p:nvPr/>
        </p:nvSpPr>
        <p:spPr>
          <a:xfrm>
            <a:off x="1436253" y="272695"/>
            <a:ext cx="678551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SzPts val="3600"/>
            </a:pPr>
            <a:r>
              <a:rPr lang="en-US" sz="36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Stili </a:t>
            </a:r>
            <a:r>
              <a:rPr lang="en-US" sz="3600" b="1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Comunicativi</a:t>
            </a:r>
            <a:endParaRPr lang="en-US" sz="36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7"/>
          <p:cNvSpPr txBox="1"/>
          <p:nvPr/>
        </p:nvSpPr>
        <p:spPr>
          <a:xfrm>
            <a:off x="827584" y="1628800"/>
            <a:ext cx="727280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7"/>
          <p:cNvSpPr txBox="1"/>
          <p:nvPr/>
        </p:nvSpPr>
        <p:spPr>
          <a:xfrm>
            <a:off x="0" y="284565"/>
            <a:ext cx="903604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28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Come </a:t>
            </a:r>
            <a:r>
              <a:rPr lang="en-US" sz="28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comunicare</a:t>
            </a:r>
            <a:r>
              <a:rPr lang="en-US" sz="28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coi</a:t>
            </a:r>
            <a:r>
              <a:rPr lang="en-US" sz="28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professionisti</a:t>
            </a:r>
            <a:r>
              <a:rPr lang="en-US" sz="28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della</a:t>
            </a:r>
            <a:r>
              <a:rPr lang="en-US" sz="28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salute?</a:t>
            </a:r>
            <a:endParaRPr sz="2800" b="1" i="0" u="none" strike="noStrike" cap="all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6" name="Google Shape;136;p7"/>
          <p:cNvSpPr txBox="1"/>
          <p:nvPr/>
        </p:nvSpPr>
        <p:spPr>
          <a:xfrm>
            <a:off x="232989" y="1034485"/>
            <a:ext cx="8678021" cy="5955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Essere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organizzati</a:t>
            </a:r>
            <a:endParaRPr lang="en-US" sz="2400" b="1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Tenere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con </a:t>
            </a:r>
            <a:r>
              <a:rPr lang="en-US" sz="24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cura</a:t>
            </a: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la </a:t>
            </a:r>
            <a:r>
              <a:rPr lang="en-US" sz="2400" b="1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documentazione</a:t>
            </a:r>
            <a:endParaRPr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Essere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inclini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comprendere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professionisti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della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salute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Sapere come </a:t>
            </a:r>
            <a:r>
              <a:rPr lang="it-IT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tenersi in contatto</a:t>
            </a:r>
            <a:endParaRPr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en-US" sz="28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Come </a:t>
            </a:r>
            <a:r>
              <a:rPr lang="en-US" sz="28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rendere</a:t>
            </a:r>
            <a:r>
              <a:rPr lang="en-US" sz="28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la </a:t>
            </a:r>
            <a:r>
              <a:rPr lang="en-US" sz="28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visita</a:t>
            </a:r>
            <a:r>
              <a:rPr lang="en-US" sz="28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dal medico </a:t>
            </a:r>
            <a:r>
              <a:rPr lang="en-US" sz="28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il</a:t>
            </a:r>
            <a:r>
              <a:rPr lang="en-US" sz="28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più</a:t>
            </a:r>
            <a:r>
              <a:rPr lang="en-US" sz="2800" b="1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produttiva</a:t>
            </a:r>
            <a:r>
              <a:rPr lang="en-US" sz="28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possible?</a:t>
            </a:r>
            <a:r>
              <a:rPr lang="en-US" sz="2800" b="1" i="0" u="none" strike="noStrike" cap="none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sz="2800" b="1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12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Utilizzare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penne e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quaderni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per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prendere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nota</a:t>
            </a:r>
            <a:endParaRPr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Mantenere il </a:t>
            </a:r>
            <a:r>
              <a:rPr lang="it-IT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discorso focalizzato</a:t>
            </a:r>
            <a:endParaRPr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Chiedere chiarimenti</a:t>
            </a:r>
            <a:endParaRPr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Condividere le </a:t>
            </a:r>
            <a:r>
              <a:rPr lang="it-IT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informazioni appropriate</a:t>
            </a:r>
            <a:endParaRPr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Trovare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un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equilibrio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tra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assertività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</a:t>
            </a:r>
            <a:b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cordialità</a:t>
            </a:r>
            <a:endParaRPr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 txBox="1"/>
          <p:nvPr/>
        </p:nvSpPr>
        <p:spPr>
          <a:xfrm>
            <a:off x="1845668" y="793692"/>
            <a:ext cx="5966691" cy="11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8"/>
          <p:cNvSpPr txBox="1"/>
          <p:nvPr/>
        </p:nvSpPr>
        <p:spPr>
          <a:xfrm>
            <a:off x="310951" y="1649055"/>
            <a:ext cx="8573441" cy="5216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Cerca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conversare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con la persona di cui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ti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prendi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cura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specialmente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se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noti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sta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ritirando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da un punto di vista </a:t>
            </a:r>
            <a:r>
              <a:rPr lang="en-US" sz="2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sociale</a:t>
            </a:r>
            <a:r>
              <a:rPr lang="en-US" sz="2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sz="2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1143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2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Parla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 modo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chiaro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e lento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utilizzando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frasi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brevi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endParaRPr lang="en-US" sz="2400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Lascia il </a:t>
            </a:r>
            <a:r>
              <a:rPr lang="it-IT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tempo di rispondere</a:t>
            </a:r>
            <a:endParaRPr lang="it-IT" sz="2400" b="1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Incoraggialo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prendere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parte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alle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conversazioni</a:t>
            </a:r>
            <a:endParaRPr lang="en-US" sz="2400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Fornisci </a:t>
            </a:r>
            <a:r>
              <a:rPr lang="it-IT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semplici scelte</a:t>
            </a:r>
            <a:endParaRPr lang="it-IT" sz="2400" b="1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Lascia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che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partecipino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alle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conversazioni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parlando di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loro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stessi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assistendoli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caso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di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bisogno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it-IT" sz="24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Mostra </a:t>
            </a:r>
            <a:r>
              <a:rPr lang="it-IT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empatia e comprensione</a:t>
            </a:r>
            <a:endParaRPr lang="it-IT" sz="2400" b="1" dirty="0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Wingdings" panose="05000000000000000000" pitchFamily="2" charset="2"/>
              <a:buChar char="ü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Evita di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alzare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la voce</a:t>
            </a:r>
            <a:endParaRPr sz="24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4" name="Google Shape;144;p8"/>
          <p:cNvSpPr txBox="1"/>
          <p:nvPr/>
        </p:nvSpPr>
        <p:spPr>
          <a:xfrm>
            <a:off x="1187624" y="764704"/>
            <a:ext cx="678551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8"/>
          <p:cNvSpPr txBox="1"/>
          <p:nvPr/>
        </p:nvSpPr>
        <p:spPr>
          <a:xfrm>
            <a:off x="453827" y="276647"/>
            <a:ext cx="835292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2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Come </a:t>
            </a:r>
            <a:r>
              <a:rPr lang="en-US" sz="32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comunicare</a:t>
            </a:r>
            <a:r>
              <a:rPr lang="en-US" sz="32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con </a:t>
            </a:r>
            <a:r>
              <a:rPr lang="en-US" sz="32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gli</a:t>
            </a:r>
            <a:r>
              <a:rPr lang="en-US" sz="32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32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anziani</a:t>
            </a:r>
            <a:r>
              <a:rPr lang="en-US" sz="32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32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fragili</a:t>
            </a:r>
            <a:r>
              <a:rPr lang="en-US" sz="32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o con le </a:t>
            </a:r>
            <a:r>
              <a:rPr lang="en-US" sz="32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persone</a:t>
            </a:r>
            <a:r>
              <a:rPr lang="en-US" sz="32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con </a:t>
            </a:r>
            <a:r>
              <a:rPr lang="en-US" sz="3200" b="1" i="0" u="none" strike="noStrike" cap="all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demenza</a:t>
            </a:r>
            <a:r>
              <a:rPr lang="en-US" sz="3200" b="1" i="0" u="none" strike="noStrike" cap="all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? </a:t>
            </a:r>
            <a:endParaRPr sz="3200" b="1" i="0" u="none" strike="noStrike" cap="all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2086</Words>
  <Application>Microsoft Office PowerPoint</Application>
  <PresentationFormat>Presentazione su schermo (4:3)</PresentationFormat>
  <Paragraphs>188</Paragraphs>
  <Slides>13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9" baseType="lpstr">
      <vt:lpstr>Arial</vt:lpstr>
      <vt:lpstr>Calibri</vt:lpstr>
      <vt:lpstr>Noto Sans Symbols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RSeneca</dc:creator>
  <cp:lastModifiedBy>Principale</cp:lastModifiedBy>
  <cp:revision>53</cp:revision>
  <cp:lastPrinted>2020-01-31T10:27:13Z</cp:lastPrinted>
  <dcterms:created xsi:type="dcterms:W3CDTF">2019-01-04T16:28:11Z</dcterms:created>
  <dcterms:modified xsi:type="dcterms:W3CDTF">2020-03-02T11:01:08Z</dcterms:modified>
</cp:coreProperties>
</file>